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T Serif"/>
      <p:regular r:id="rId17"/>
    </p:embeddedFont>
    <p:embeddedFont>
      <p:font typeface="PT Serif"/>
      <p:regular r:id="rId18"/>
    </p:embeddedFont>
    <p:embeddedFont>
      <p:font typeface="PT Serif"/>
      <p:regular r:id="rId19"/>
    </p:embeddedFont>
    <p:embeddedFont>
      <p:font typeface="PT Serif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3749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Customer Shopping Behavior Analysis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6661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41" y="2695099"/>
            <a:ext cx="4988600" cy="283940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83392" y="706993"/>
            <a:ext cx="7750016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Strategic Business Recommendations</a:t>
            </a:r>
            <a:endParaRPr lang="en-US" sz="41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8044" y="2318564"/>
            <a:ext cx="298728" cy="29872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830497" y="2312551"/>
            <a:ext cx="2614017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Boost Subscriptions</a:t>
            </a:r>
            <a:endParaRPr lang="en-US" sz="2050" dirty="0"/>
          </a:p>
        </p:txBody>
      </p:sp>
      <p:sp>
        <p:nvSpPr>
          <p:cNvPr id="7" name="Text 2"/>
          <p:cNvSpPr/>
          <p:nvPr/>
        </p:nvSpPr>
        <p:spPr>
          <a:xfrm>
            <a:off x="6830497" y="2758797"/>
            <a:ext cx="7102912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to increase subscriber base, especially among repeat buyers.</a:t>
            </a:r>
            <a:endParaRPr lang="en-US" sz="15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58044" y="3800296"/>
            <a:ext cx="298728" cy="29872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830497" y="3794284"/>
            <a:ext cx="2614017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Enhance Loyalty</a:t>
            </a:r>
            <a:endParaRPr lang="en-US" sz="2050" dirty="0"/>
          </a:p>
        </p:txBody>
      </p:sp>
      <p:sp>
        <p:nvSpPr>
          <p:cNvPr id="10" name="Text 4"/>
          <p:cNvSpPr/>
          <p:nvPr/>
        </p:nvSpPr>
        <p:spPr>
          <a:xfrm>
            <a:off x="6830497" y="4240530"/>
            <a:ext cx="7102912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programs to move Returning customers into the Loyal segment.</a:t>
            </a:r>
            <a:endParaRPr lang="en-US" sz="15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8044" y="4963418"/>
            <a:ext cx="298728" cy="29872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830497" y="4957405"/>
            <a:ext cx="2692122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Review Discount Policy</a:t>
            </a:r>
            <a:endParaRPr lang="en-US" sz="2050" dirty="0"/>
          </a:p>
        </p:txBody>
      </p:sp>
      <p:sp>
        <p:nvSpPr>
          <p:cNvPr id="13" name="Text 6"/>
          <p:cNvSpPr/>
          <p:nvPr/>
        </p:nvSpPr>
        <p:spPr>
          <a:xfrm>
            <a:off x="6830497" y="5403652"/>
            <a:ext cx="7102912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boosts with margin control, especially for discount-dependent products like Hats and Sneakers.</a:t>
            </a:r>
            <a:endParaRPr lang="en-US" sz="15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58044" y="6445151"/>
            <a:ext cx="298728" cy="2987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830497" y="6439138"/>
            <a:ext cx="2614017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Targeted Marketing</a:t>
            </a:r>
            <a:endParaRPr lang="en-US" sz="2050" dirty="0"/>
          </a:p>
        </p:txBody>
      </p:sp>
      <p:sp>
        <p:nvSpPr>
          <p:cNvPr id="16" name="Text 8"/>
          <p:cNvSpPr/>
          <p:nvPr/>
        </p:nvSpPr>
        <p:spPr>
          <a:xfrm>
            <a:off x="6830497" y="6885384"/>
            <a:ext cx="7102912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campaigns on high-revenue age groups (Young Adult, Middle-aged) and Express shipping users.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085" y="736759"/>
            <a:ext cx="7712631" cy="1341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Project Overview &amp; Dataset Summary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02085" y="2385298"/>
            <a:ext cx="3754041" cy="2615089"/>
          </a:xfrm>
          <a:prstGeom prst="roundRect">
            <a:avLst>
              <a:gd name="adj" fmla="val 419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79225" y="2385298"/>
            <a:ext cx="91440" cy="2615089"/>
          </a:xfrm>
          <a:prstGeom prst="roundRect">
            <a:avLst>
              <a:gd name="adj" fmla="val 33544"/>
            </a:avLst>
          </a:prstGeom>
          <a:solidFill>
            <a:srgbClr val="E04F00"/>
          </a:solidFill>
          <a:ln/>
        </p:spPr>
      </p:sp>
      <p:sp>
        <p:nvSpPr>
          <p:cNvPr id="6" name="Text 3"/>
          <p:cNvSpPr/>
          <p:nvPr/>
        </p:nvSpPr>
        <p:spPr>
          <a:xfrm>
            <a:off x="6497955" y="2612588"/>
            <a:ext cx="3220641" cy="402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Project Goal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6497955" y="3137773"/>
            <a:ext cx="3230880" cy="1308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3,900 purchases to uncover spending patterns, customer segments, and product preferences.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60556" y="2385298"/>
            <a:ext cx="3754160" cy="2615089"/>
          </a:xfrm>
          <a:prstGeom prst="roundRect">
            <a:avLst>
              <a:gd name="adj" fmla="val 419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37696" y="2385298"/>
            <a:ext cx="91440" cy="2615089"/>
          </a:xfrm>
          <a:prstGeom prst="roundRect">
            <a:avLst>
              <a:gd name="adj" fmla="val 33544"/>
            </a:avLst>
          </a:prstGeom>
          <a:solidFill>
            <a:srgbClr val="E04F00"/>
          </a:solidFill>
          <a:ln/>
        </p:spPr>
      </p:sp>
      <p:sp>
        <p:nvSpPr>
          <p:cNvPr id="10" name="Text 7"/>
          <p:cNvSpPr/>
          <p:nvPr/>
        </p:nvSpPr>
        <p:spPr>
          <a:xfrm>
            <a:off x="10456426" y="2612588"/>
            <a:ext cx="3220641" cy="402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Key Data Features</a:t>
            </a:r>
            <a:endParaRPr lang="en-US" sz="2500" dirty="0"/>
          </a:p>
        </p:txBody>
      </p:sp>
      <p:sp>
        <p:nvSpPr>
          <p:cNvPr id="11" name="Text 8"/>
          <p:cNvSpPr/>
          <p:nvPr/>
        </p:nvSpPr>
        <p:spPr>
          <a:xfrm>
            <a:off x="10456426" y="3137773"/>
            <a:ext cx="3230999" cy="1635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18 columns including demographics, purchase details, and shopping behavior (e.g., Subscription Status, Purchase Amount, Category).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02085" y="5204817"/>
            <a:ext cx="3754041" cy="2288024"/>
          </a:xfrm>
          <a:prstGeom prst="roundRect">
            <a:avLst>
              <a:gd name="adj" fmla="val 479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79225" y="5204817"/>
            <a:ext cx="91440" cy="2288024"/>
          </a:xfrm>
          <a:prstGeom prst="roundRect">
            <a:avLst>
              <a:gd name="adj" fmla="val 33544"/>
            </a:avLst>
          </a:prstGeom>
          <a:solidFill>
            <a:srgbClr val="E04F00"/>
          </a:solidFill>
          <a:ln/>
        </p:spPr>
      </p:sp>
      <p:sp>
        <p:nvSpPr>
          <p:cNvPr id="14" name="Text 11"/>
          <p:cNvSpPr/>
          <p:nvPr/>
        </p:nvSpPr>
        <p:spPr>
          <a:xfrm>
            <a:off x="6497955" y="5432107"/>
            <a:ext cx="3220641" cy="402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Note</a:t>
            </a:r>
            <a:endParaRPr lang="en-US" sz="2500" dirty="0"/>
          </a:p>
        </p:txBody>
      </p:sp>
      <p:sp>
        <p:nvSpPr>
          <p:cNvPr id="15" name="Text 12"/>
          <p:cNvSpPr/>
          <p:nvPr/>
        </p:nvSpPr>
        <p:spPr>
          <a:xfrm>
            <a:off x="6497955" y="5957292"/>
            <a:ext cx="3230880" cy="1308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37 missing values in the Review Rating column were imputed using the median rating per category.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933" y="473750"/>
            <a:ext cx="7091839" cy="565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Exploratory Data Analysis (Python)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02933" y="1469469"/>
            <a:ext cx="2778800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 Preparation Steps</a:t>
            </a:r>
            <a:endParaRPr lang="en-US" sz="2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02933" y="2023824"/>
            <a:ext cx="172164" cy="17216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02933" y="2272070"/>
            <a:ext cx="7886581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6" name="Text 3"/>
          <p:cNvSpPr/>
          <p:nvPr/>
        </p:nvSpPr>
        <p:spPr>
          <a:xfrm>
            <a:off x="602933" y="2403872"/>
            <a:ext cx="2297549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Loading &amp; Exploration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02933" y="2858572"/>
            <a:ext cx="788658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dataset; checked structure and summary statistics.</a:t>
            </a:r>
            <a:endParaRPr lang="en-US" sz="13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933" y="3457099"/>
            <a:ext cx="172164" cy="172164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602933" y="3705344"/>
            <a:ext cx="7886581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0" name="Text 6"/>
          <p:cNvSpPr/>
          <p:nvPr/>
        </p:nvSpPr>
        <p:spPr>
          <a:xfrm>
            <a:off x="602933" y="3837146"/>
            <a:ext cx="2290167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Handling Missing Data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602933" y="4291846"/>
            <a:ext cx="788658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using median by product category.</a:t>
            </a:r>
            <a:endParaRPr lang="en-US" sz="13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2933" y="4890373"/>
            <a:ext cx="172164" cy="172164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602933" y="5138618"/>
            <a:ext cx="7886581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4" name="Text 9"/>
          <p:cNvSpPr/>
          <p:nvPr/>
        </p:nvSpPr>
        <p:spPr>
          <a:xfrm>
            <a:off x="602933" y="5270421"/>
            <a:ext cx="2260997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Standardization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602933" y="5725120"/>
            <a:ext cx="788658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Renamed columns to snake_case for readability.</a:t>
            </a:r>
            <a:endParaRPr lang="en-US" sz="13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933" y="6323648"/>
            <a:ext cx="172164" cy="172164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602933" y="6571893"/>
            <a:ext cx="7886581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8" name="Text 12"/>
          <p:cNvSpPr/>
          <p:nvPr/>
        </p:nvSpPr>
        <p:spPr>
          <a:xfrm>
            <a:off x="602933" y="6703695"/>
            <a:ext cx="2260997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Feature Engineering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602933" y="7158395"/>
            <a:ext cx="788658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age_group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purchase_frequency_days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columns.</a:t>
            </a:r>
            <a:endParaRPr lang="en-US" sz="135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7424" y="1491020"/>
            <a:ext cx="5117544" cy="51175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1181"/>
            <a:ext cx="1156275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Key Business Insights: Revenue &amp; Spending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142417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$157,890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829270" y="41742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Male Revenue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4682371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revenue generated by male customers.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314241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$75,191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160758" y="41742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Female Revenue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4125278" y="468237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revenue generated by female customers.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314241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$60.48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456884" y="4174212"/>
            <a:ext cx="304811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Express Shipping Avg. Spend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7456884" y="505444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 for Express shipping users.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314241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$58.46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788491" y="4174212"/>
            <a:ext cx="304811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Standard Shipping Avg. Spend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0788491" y="505444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 for Standard shipping users.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0353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customers generate significantly higher total revenue, and Express shipping users show a slightly higher average spend.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629" y="539948"/>
            <a:ext cx="7769542" cy="1288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Subscriber vs. Non-Subscriber Behavior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173629" y="2638187"/>
            <a:ext cx="3645218" cy="2170867"/>
          </a:xfrm>
          <a:prstGeom prst="roundRect">
            <a:avLst>
              <a:gd name="adj" fmla="val 5055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6173629" y="2615327"/>
            <a:ext cx="3645218" cy="91440"/>
          </a:xfrm>
          <a:prstGeom prst="roundRect">
            <a:avLst>
              <a:gd name="adj" fmla="val 32212"/>
            </a:avLst>
          </a:prstGeom>
          <a:solidFill>
            <a:srgbClr val="E04F00"/>
          </a:solidFill>
          <a:ln/>
        </p:spPr>
      </p:sp>
      <p:sp>
        <p:nvSpPr>
          <p:cNvPr id="6" name="Shape 3"/>
          <p:cNvSpPr/>
          <p:nvPr/>
        </p:nvSpPr>
        <p:spPr>
          <a:xfrm>
            <a:off x="7701736" y="2343745"/>
            <a:ext cx="589002" cy="589002"/>
          </a:xfrm>
          <a:prstGeom prst="roundRect">
            <a:avLst>
              <a:gd name="adj" fmla="val 155246"/>
            </a:avLst>
          </a:prstGeom>
          <a:solidFill>
            <a:srgbClr val="E04F00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8425" y="2520434"/>
            <a:ext cx="235625" cy="2356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92823" y="3129082"/>
            <a:ext cx="2577227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Non-Subscribers (No)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6392823" y="3647599"/>
            <a:ext cx="3206829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2,847 customers with an average spend of $59.87 and $170,436 total revenue.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6173629" y="5299829"/>
            <a:ext cx="3645218" cy="2170867"/>
          </a:xfrm>
          <a:prstGeom prst="roundRect">
            <a:avLst>
              <a:gd name="adj" fmla="val 5055"/>
            </a:avLst>
          </a:prstGeom>
          <a:solidFill>
            <a:srgbClr val="FFFFFF"/>
          </a:solidFill>
          <a:ln/>
        </p:spPr>
      </p:sp>
      <p:sp>
        <p:nvSpPr>
          <p:cNvPr id="11" name="Shape 7"/>
          <p:cNvSpPr/>
          <p:nvPr/>
        </p:nvSpPr>
        <p:spPr>
          <a:xfrm>
            <a:off x="6173629" y="5276969"/>
            <a:ext cx="3645218" cy="91440"/>
          </a:xfrm>
          <a:prstGeom prst="roundRect">
            <a:avLst>
              <a:gd name="adj" fmla="val 32212"/>
            </a:avLst>
          </a:prstGeom>
          <a:solidFill>
            <a:srgbClr val="E04F00"/>
          </a:solidFill>
          <a:ln/>
        </p:spPr>
      </p:sp>
      <p:sp>
        <p:nvSpPr>
          <p:cNvPr id="12" name="Shape 8"/>
          <p:cNvSpPr/>
          <p:nvPr/>
        </p:nvSpPr>
        <p:spPr>
          <a:xfrm>
            <a:off x="7701736" y="5005388"/>
            <a:ext cx="589002" cy="589002"/>
          </a:xfrm>
          <a:prstGeom prst="roundRect">
            <a:avLst>
              <a:gd name="adj" fmla="val 155246"/>
            </a:avLst>
          </a:prstGeom>
          <a:solidFill>
            <a:srgbClr val="E04F00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8425" y="5182076"/>
            <a:ext cx="235625" cy="23562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392823" y="5790724"/>
            <a:ext cx="2577227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Subscribers (Yes)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6392823" y="6309241"/>
            <a:ext cx="3206829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1,053 customers with an average spend of $59.49 and $62,645 total revenue.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10305574" y="2299573"/>
            <a:ext cx="3645218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Non-subscribers account for the majority of customers and total revenue, but average spend is comparable.</a:t>
            </a:r>
            <a:endParaRPr lang="en-US" sz="1500" dirty="0"/>
          </a:p>
        </p:txBody>
      </p:sp>
      <p:sp>
        <p:nvSpPr>
          <p:cNvPr id="17" name="Text 12"/>
          <p:cNvSpPr/>
          <p:nvPr/>
        </p:nvSpPr>
        <p:spPr>
          <a:xfrm>
            <a:off x="10305574" y="3732609"/>
            <a:ext cx="3645218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Finding: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958 repeat buyers (&gt;5 purchases) are subscribers, suggesting loyalty programs could boost subscription rates.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3013"/>
            <a:ext cx="1182231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Product Performance: Ratings and Discounts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554248"/>
            <a:ext cx="5293876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Top 5 Products by Average Rating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32276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Gloves (3.86)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698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Sandals (3.84)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120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Boots (3.82)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542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 (3.80)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9964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Skirt (3.78)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554248"/>
            <a:ext cx="5761792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Top 5 Discount-Dependent Products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7599521" y="322766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Products with the highest percentage of discounted purchases.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1575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 (50.00%)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5997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Sneakers (49.66%)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0419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Coat (49.07%)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4841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Sweater (48.17%)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92633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Pants (47.37%)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6236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Note: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is both highly rated and the most discount-dependent product.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9837" y="471249"/>
            <a:ext cx="8945999" cy="562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Customer Segmentation by Purchase History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7210" y="1376363"/>
            <a:ext cx="7835979" cy="67077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7988" y="3377738"/>
            <a:ext cx="3172962" cy="396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Loyal — 3,116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8136560" y="3149419"/>
            <a:ext cx="2632384" cy="396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Returning — 701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833800" y="6292162"/>
            <a:ext cx="2283190" cy="396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New — 83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599837" y="8276868"/>
            <a:ext cx="1343072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majority of the customer base falls into the </a:t>
            </a:r>
            <a:pPr algn="l" indent="0" marL="0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Loyal</a:t>
            </a:r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segment, indicating strong retention, but there is a small base of New customers to grow.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3995" y="419576"/>
            <a:ext cx="6387703" cy="500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Revenue Contribution by Age Group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995" y="1225391"/>
            <a:ext cx="13562409" cy="75948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3995" y="8991838"/>
            <a:ext cx="1356240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Adults generate the highest total revenue, followed closely by Middle-aged customers. These are the highest-value segments for targeted marketing.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57832"/>
            <a:ext cx="830699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Top Products Across Categories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8253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Accessories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590693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Jewelry, Sunglasses, Belt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408253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Clothing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4125278" y="4590693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Blouse, Pants, Shirt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408253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Footwear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456884" y="4590693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Sandals, Shoes, Sneakers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408253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Outerwear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10788491" y="4590693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Jacket, Coat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2087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are the most purchased products within each major category, indicating core inventory focus areas.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2025-10-26T17:46:50Z</dcterms:created>
  <dcterms:modified xsi:type="dcterms:W3CDTF">2025-10-26T17:46:50Z</dcterms:modified>
</cp:coreProperties>
</file>